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  <p:sldId id="269" r:id="rId16"/>
    <p:sldId id="293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6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15620"/>
    <p:restoredTop sz="92460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AADB4-14F5-4D0C-BC24-58A4DBB0704B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A10A0-5082-40E9-8BF6-014817965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3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JTA</a:t>
            </a:r>
            <a:r>
              <a:rPr lang="en-US" baseline="0" dirty="0" smtClean="0"/>
              <a:t> we can persist data into multiple DB at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A10A0-5082-40E9-8BF6-014817965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0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A10A0-5082-40E9-8BF6-014817965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lot</a:t>
            </a:r>
            <a:r>
              <a:rPr lang="en-US" baseline="0" dirty="0" smtClean="0"/>
              <a:t> less verbose, Converts the checked exception(</a:t>
            </a:r>
            <a:r>
              <a:rPr lang="en-US" baseline="0" dirty="0" err="1" smtClean="0"/>
              <a:t>SQLException</a:t>
            </a:r>
            <a:r>
              <a:rPr lang="en-US" baseline="0" dirty="0" smtClean="0"/>
              <a:t>) into runtime exception.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A10A0-5082-40E9-8BF6-0148179657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r>
              <a:rPr lang="en-US" baseline="0" dirty="0" smtClean="0"/>
              <a:t> : Are Java Object Models for Database tables. </a:t>
            </a:r>
          </a:p>
          <a:p>
            <a:r>
              <a:rPr lang="en-US" baseline="0" dirty="0" smtClean="0"/>
              <a:t>Repository : Is responsible for performing Data Persistence or communication with Data Store. </a:t>
            </a:r>
          </a:p>
          <a:p>
            <a:r>
              <a:rPr lang="en-US" baseline="0" dirty="0" smtClean="0"/>
              <a:t>For example Book Repository Interface. </a:t>
            </a:r>
          </a:p>
          <a:p>
            <a:r>
              <a:rPr lang="en-US" baseline="0" dirty="0" smtClean="0"/>
              <a:t>Concreate Repository : It has several implementation of Repository. </a:t>
            </a:r>
          </a:p>
          <a:p>
            <a:r>
              <a:rPr lang="en-US" baseline="0" dirty="0" smtClean="0"/>
              <a:t>For example in one implementation we have Concrete Repository for storing Book into Database  and another implementation for saving to File System. </a:t>
            </a:r>
          </a:p>
          <a:p>
            <a:r>
              <a:rPr lang="en-US" baseline="0" dirty="0" smtClean="0"/>
              <a:t>Spring Data Support : These are the several templates or several mechanisms provided by Spring to Persist our data.</a:t>
            </a:r>
          </a:p>
          <a:p>
            <a:r>
              <a:rPr lang="en-US" baseline="0" dirty="0" smtClean="0"/>
              <a:t>Services : These perform our Business logic, while performing that business logic they will interact with our Repositories.</a:t>
            </a:r>
          </a:p>
          <a:p>
            <a:r>
              <a:rPr lang="en-US" baseline="0" dirty="0" smtClean="0"/>
              <a:t>It has Composition relationship with Repository or Many Repositories. </a:t>
            </a:r>
          </a:p>
          <a:p>
            <a:r>
              <a:rPr lang="en-US" baseline="0" dirty="0" smtClean="0"/>
              <a:t>What is most important is Services will not perform Persist data on it’s own, but it relies upon Repository to perform to persist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A10A0-5082-40E9-8BF6-0148179657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7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0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2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6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2CD7A-6AE4-4A69-B6CB-2D8CAE129ACA}" type="datetimeFigureOut">
              <a:rPr lang="en-US" smtClean="0"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1FE39-D611-4814-998C-6F22A6BCA3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" descr="                                              Internal Use - Confidential &#10;&#10;"/>
          <p:cNvSpPr txBox="1"/>
          <p:nvPr userDrawn="1"/>
        </p:nvSpPr>
        <p:spPr>
          <a:xfrm>
            <a:off x="0" y="6337300"/>
            <a:ext cx="12192000" cy="55399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b="0" i="0" u="none" baseline="0" smtClean="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</a:t>
            </a:r>
          </a:p>
          <a:p>
            <a:pPr algn="l"/>
            <a:endParaRPr lang="en-US" sz="1000" b="0" i="0" u="none" baseline="0" smtClean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algn="l"/>
            <a:endParaRPr lang="en-US" sz="1000" b="0" i="0" u="none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9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v.mysql.com/downloads/mysq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Foundations Of Data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FirstPage" descr="                                              Internal Use - Confidential &#10;&#10;"/>
          <p:cNvSpPr txBox="1"/>
          <p:nvPr/>
        </p:nvSpPr>
        <p:spPr>
          <a:xfrm>
            <a:off x="0" y="6337300"/>
            <a:ext cx="3316934" cy="55399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000" smtClean="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</a:t>
            </a:r>
          </a:p>
          <a:p>
            <a:endParaRPr lang="en-US" sz="1000" smtClean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endParaRPr lang="en-US" sz="100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295"/>
            <a:ext cx="10515600" cy="4400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Benefits of Spring Data Support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55344"/>
            <a:ext cx="10515599" cy="56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296"/>
            <a:ext cx="10515600" cy="249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838200" y="805218"/>
            <a:ext cx="10515600" cy="5371745"/>
          </a:xfrm>
        </p:spPr>
        <p:txBody>
          <a:bodyPr/>
          <a:lstStyle/>
          <a:p>
            <a:r>
              <a:rPr lang="en-US" dirty="0" smtClean="0"/>
              <a:t>Dependencies need to run this application.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367"/>
            <a:ext cx="10844283" cy="52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760"/>
            <a:ext cx="10515600" cy="42644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96287"/>
            <a:ext cx="10515600" cy="56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 Layer Structure – Part1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7527" y="1828800"/>
            <a:ext cx="10356273" cy="42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5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928255"/>
            <a:ext cx="11000509" cy="561109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Entities</a:t>
            </a:r>
            <a:r>
              <a:rPr lang="en-US" dirty="0"/>
              <a:t> : Are Java Object Models for Database tables. </a:t>
            </a:r>
          </a:p>
          <a:p>
            <a:r>
              <a:rPr lang="en-US" b="1" dirty="0"/>
              <a:t>Repository</a:t>
            </a:r>
            <a:r>
              <a:rPr lang="en-US" dirty="0"/>
              <a:t> : Is responsible for performing Data Persistence or communication with Data Store. </a:t>
            </a:r>
          </a:p>
          <a:p>
            <a:r>
              <a:rPr lang="en-US" dirty="0"/>
              <a:t>For example Book Repository Interface. </a:t>
            </a:r>
          </a:p>
          <a:p>
            <a:r>
              <a:rPr lang="en-US" b="1" dirty="0"/>
              <a:t>Concreate Repository </a:t>
            </a:r>
            <a:r>
              <a:rPr lang="en-US" dirty="0"/>
              <a:t>: It has several implementation of Repository. </a:t>
            </a:r>
          </a:p>
          <a:p>
            <a:r>
              <a:rPr lang="en-US" dirty="0"/>
              <a:t>For example in one implementation we have Concrete Repository for storing Book into Database  and another implementation for saving to File System. </a:t>
            </a:r>
          </a:p>
          <a:p>
            <a:r>
              <a:rPr lang="en-US" dirty="0"/>
              <a:t>Spring Data Support : These are the several templates or several mechanisms provided by Spring to Persist our data.</a:t>
            </a:r>
          </a:p>
          <a:p>
            <a:r>
              <a:rPr lang="en-US" b="1" dirty="0"/>
              <a:t>Services</a:t>
            </a:r>
            <a:r>
              <a:rPr lang="en-US" dirty="0"/>
              <a:t> : These perform our Business logic, while performing that business logic they will interact with our Repositories.</a:t>
            </a:r>
          </a:p>
          <a:p>
            <a:r>
              <a:rPr lang="en-US" dirty="0"/>
              <a:t>It has Composition relationship with Repository or Many Repositories. </a:t>
            </a:r>
          </a:p>
          <a:p>
            <a:r>
              <a:rPr lang="en-US" dirty="0"/>
              <a:t>What is most important is Services will not perform Persist data on it’s own, but it relies upon Repository to perform to persist data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3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8"/>
            <a:ext cx="10515600" cy="4673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Persistence Layer Structure – Part2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17418"/>
            <a:ext cx="10515600" cy="5359545"/>
          </a:xfrm>
        </p:spPr>
      </p:pic>
    </p:spTree>
    <p:extLst>
      <p:ext uri="{BB962C8B-B14F-4D97-AF65-F5344CB8AC3E}">
        <p14:creationId xmlns:p14="http://schemas.microsoft.com/office/powerpoint/2010/main" val="137253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367"/>
            <a:ext cx="10515600" cy="25833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5745"/>
            <a:ext cx="10515600" cy="558121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20436"/>
            <a:ext cx="3165764" cy="3548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92" y="845128"/>
            <a:ext cx="7024255" cy="179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91" y="2888673"/>
            <a:ext cx="6739803" cy="3636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70547"/>
            <a:ext cx="3809783" cy="19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0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8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334"/>
            <a:ext cx="10515599" cy="46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49"/>
            <a:ext cx="10515600" cy="440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6537"/>
            <a:ext cx="10039065" cy="53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3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9592"/>
            <a:ext cx="10515600" cy="713048"/>
          </a:xfrm>
        </p:spPr>
        <p:txBody>
          <a:bodyPr/>
          <a:lstStyle/>
          <a:p>
            <a:r>
              <a:rPr lang="en-US" dirty="0" smtClean="0"/>
              <a:t>Foundation of Data Access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16" y="1392072"/>
            <a:ext cx="10515599" cy="52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4537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Creating a 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r>
              <a:rPr lang="en-US" dirty="0" smtClean="0"/>
              <a:t>Following dependencies are needed.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04" y="1937982"/>
            <a:ext cx="6504296" cy="423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061"/>
            <a:ext cx="10515600" cy="26267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41445"/>
            <a:ext cx="10515600" cy="5535518"/>
          </a:xfrm>
        </p:spPr>
        <p:txBody>
          <a:bodyPr/>
          <a:lstStyle/>
          <a:p>
            <a:r>
              <a:rPr lang="en-US" dirty="0" err="1" smtClean="0"/>
              <a:t>Datasource</a:t>
            </a:r>
            <a:r>
              <a:rPr lang="en-US" dirty="0" smtClean="0"/>
              <a:t> is configured in Spring IOC as shown below: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above Data Source is not a pooled data source.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9" y="1079310"/>
            <a:ext cx="11307598" cy="44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31726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2264"/>
            <a:ext cx="10926170" cy="6114196"/>
          </a:xfrm>
        </p:spPr>
        <p:txBody>
          <a:bodyPr/>
          <a:lstStyle/>
          <a:p>
            <a:r>
              <a:rPr lang="en-US" dirty="0" smtClean="0"/>
              <a:t>JDBC class is modified as shown below: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1023582"/>
            <a:ext cx="11395880" cy="56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135"/>
            <a:ext cx="10515600" cy="351537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6979"/>
            <a:ext cx="10515600" cy="5439984"/>
          </a:xfrm>
        </p:spPr>
        <p:txBody>
          <a:bodyPr/>
          <a:lstStyle/>
          <a:p>
            <a:r>
              <a:rPr lang="en-US" dirty="0" err="1" smtClean="0"/>
              <a:t>DataSource</a:t>
            </a:r>
            <a:r>
              <a:rPr lang="en-US" dirty="0" smtClean="0"/>
              <a:t> that is connection pooled can be used in place of </a:t>
            </a:r>
            <a:r>
              <a:rPr lang="en-US" dirty="0" err="1" smtClean="0"/>
              <a:t>earliar</a:t>
            </a:r>
            <a:r>
              <a:rPr lang="en-US" dirty="0" smtClean="0"/>
              <a:t> </a:t>
            </a:r>
            <a:r>
              <a:rPr lang="en-US" dirty="0" err="1" smtClean="0"/>
              <a:t>datasource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1" y="1610437"/>
            <a:ext cx="11126657" cy="47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1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10515600" cy="4537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JDBC Template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2512"/>
            <a:ext cx="10515600" cy="5854889"/>
          </a:xfrm>
        </p:spPr>
        <p:txBody>
          <a:bodyPr/>
          <a:lstStyle/>
          <a:p>
            <a:r>
              <a:rPr lang="en-US" dirty="0" smtClean="0"/>
              <a:t>Add component scanning in application context.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2" y="1392071"/>
            <a:ext cx="10966062" cy="52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53"/>
            <a:ext cx="10515600" cy="23537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3206"/>
            <a:ext cx="10515600" cy="5603757"/>
          </a:xfrm>
        </p:spPr>
        <p:txBody>
          <a:bodyPr/>
          <a:lstStyle/>
          <a:p>
            <a:r>
              <a:rPr lang="en-US" dirty="0" smtClean="0"/>
              <a:t>Modifying the class into a Bean to fetch data from DB.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52945"/>
            <a:ext cx="1180407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6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26267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1570"/>
            <a:ext cx="10515600" cy="5385393"/>
          </a:xfrm>
        </p:spPr>
        <p:txBody>
          <a:bodyPr/>
          <a:lstStyle/>
          <a:p>
            <a:r>
              <a:rPr lang="en-US" dirty="0" smtClean="0"/>
              <a:t>Application will pull-out the record with Id – 8.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1282891"/>
            <a:ext cx="11300347" cy="52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762"/>
            <a:ext cx="10515600" cy="3172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Row Mapper Part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" y="627797"/>
            <a:ext cx="11667699" cy="5767531"/>
          </a:xfrm>
        </p:spPr>
        <p:txBody>
          <a:bodyPr/>
          <a:lstStyle/>
          <a:p>
            <a:r>
              <a:rPr lang="en-US" sz="2400" dirty="0" smtClean="0"/>
              <a:t>Bean to pull Many columns but one Row using </a:t>
            </a:r>
            <a:r>
              <a:rPr lang="en-US" sz="2400" dirty="0" err="1" smtClean="0"/>
              <a:t>RowMapper</a:t>
            </a:r>
            <a:r>
              <a:rPr lang="en-US" sz="2400" dirty="0" smtClean="0"/>
              <a:t> and </a:t>
            </a:r>
            <a:r>
              <a:rPr lang="en-US" sz="2400" dirty="0" err="1" smtClean="0"/>
              <a:t>queryForObject</a:t>
            </a:r>
            <a:r>
              <a:rPr lang="en-US" sz="2400" dirty="0" smtClean="0"/>
              <a:t> method.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8" y="1191491"/>
            <a:ext cx="11443544" cy="55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57163"/>
            <a:ext cx="10515600" cy="3698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Row Mapper Part – 1(continued..)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1" y="527050"/>
            <a:ext cx="11621744" cy="6192405"/>
          </a:xfrm>
        </p:spPr>
      </p:pic>
    </p:spTree>
    <p:extLst>
      <p:ext uri="{BB962C8B-B14F-4D97-AF65-F5344CB8AC3E}">
        <p14:creationId xmlns:p14="http://schemas.microsoft.com/office/powerpoint/2010/main" val="20690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36" y="138545"/>
            <a:ext cx="11394030" cy="65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42295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8658" y="1473959"/>
            <a:ext cx="10234682" cy="47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8"/>
            <a:ext cx="10515600" cy="453741"/>
          </a:xfrm>
        </p:spPr>
        <p:txBody>
          <a:bodyPr>
            <a:normAutofit fontScale="90000"/>
          </a:bodyPr>
          <a:lstStyle/>
          <a:p>
            <a:r>
              <a:rPr lang="en-US" dirty="0"/>
              <a:t>Row Mapper Part -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3331"/>
            <a:ext cx="10515600" cy="5453632"/>
          </a:xfrm>
        </p:spPr>
        <p:txBody>
          <a:bodyPr/>
          <a:lstStyle/>
          <a:p>
            <a:r>
              <a:rPr lang="en-US" dirty="0"/>
              <a:t>Bean to pull </a:t>
            </a:r>
            <a:r>
              <a:rPr lang="en-US" dirty="0" smtClean="0"/>
              <a:t>Multiple </a:t>
            </a:r>
            <a:r>
              <a:rPr lang="en-US" dirty="0"/>
              <a:t>Columns and Multiple </a:t>
            </a:r>
            <a:r>
              <a:rPr lang="en-US" dirty="0" smtClean="0"/>
              <a:t>Rows using </a:t>
            </a:r>
            <a:r>
              <a:rPr lang="en-US" dirty="0" err="1" smtClean="0"/>
              <a:t>RowMapper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274618"/>
            <a:ext cx="11443855" cy="54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48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03" y="1897039"/>
            <a:ext cx="11211424" cy="4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53"/>
            <a:ext cx="10515600" cy="2490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Result Set Extractor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6036"/>
            <a:ext cx="10515600" cy="5480927"/>
          </a:xfrm>
        </p:spPr>
        <p:txBody>
          <a:bodyPr/>
          <a:lstStyle/>
          <a:p>
            <a:r>
              <a:rPr lang="en-US" sz="2400" dirty="0" smtClean="0"/>
              <a:t>We will use Result Set Extractor to map association between different Entities.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9" y="1119116"/>
            <a:ext cx="11696131" cy="55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2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0" y="110836"/>
            <a:ext cx="11464119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70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96" y="160408"/>
            <a:ext cx="10515600" cy="19443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55" y="614149"/>
            <a:ext cx="11503552" cy="6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7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819"/>
            <a:ext cx="10515600" cy="4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Inserts with JDBC Templates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51" y="586855"/>
            <a:ext cx="11627892" cy="60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05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762"/>
            <a:ext cx="10515600" cy="23537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5910"/>
            <a:ext cx="10515600" cy="5631053"/>
          </a:xfrm>
        </p:spPr>
        <p:txBody>
          <a:bodyPr/>
          <a:lstStyle/>
          <a:p>
            <a:r>
              <a:rPr lang="en-US" dirty="0" smtClean="0"/>
              <a:t>Way to get our Auto Generated ID populated within our Entity.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1" y="1037230"/>
            <a:ext cx="11778018" cy="58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91" y="160410"/>
            <a:ext cx="10515600" cy="2353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JDBC Templates Update and Delete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81" y="573205"/>
            <a:ext cx="11310298" cy="61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2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705"/>
            <a:ext cx="10515600" cy="35820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85" y="764274"/>
            <a:ext cx="11382233" cy="60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97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15001"/>
            <a:ext cx="10515600" cy="20808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655093"/>
            <a:ext cx="11021705" cy="62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458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60764"/>
            <a:ext cx="10515600" cy="53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7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1353"/>
            <a:ext cx="10515600" cy="249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655092"/>
            <a:ext cx="10515600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310"/>
            <a:ext cx="10515600" cy="51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5"/>
            <a:ext cx="10515600" cy="53542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310"/>
            <a:ext cx="9465860" cy="51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Installation Setup(MySQL.pptx)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48749" cy="4670709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http://dev.mysql.com/downloads/mysql/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2522191"/>
            <a:ext cx="6858001" cy="38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3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254" y="157307"/>
            <a:ext cx="10515600" cy="4107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Data Model and Object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8" y="900544"/>
            <a:ext cx="11651673" cy="57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818"/>
            <a:ext cx="10515600" cy="34455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82" y="928047"/>
            <a:ext cx="11914496" cy="5663822"/>
          </a:xfrm>
        </p:spPr>
        <p:txBody>
          <a:bodyPr/>
          <a:lstStyle/>
          <a:p>
            <a:r>
              <a:rPr lang="en-US" dirty="0" smtClean="0"/>
              <a:t>Object Model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3" y="1535374"/>
            <a:ext cx="3854552" cy="4778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23" y="1535374"/>
            <a:ext cx="3610435" cy="4778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206" y="1535374"/>
            <a:ext cx="3545911" cy="47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7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510</Words>
  <Application>Microsoft Office PowerPoint</Application>
  <PresentationFormat>Widescreen</PresentationFormat>
  <Paragraphs>66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</vt:lpstr>
      <vt:lpstr>Calibri</vt:lpstr>
      <vt:lpstr>Calibri Light</vt:lpstr>
      <vt:lpstr>Office Theme</vt:lpstr>
      <vt:lpstr>Foundations Of Data Access</vt:lpstr>
      <vt:lpstr>Foundation of Data Access Overview</vt:lpstr>
      <vt:lpstr>PowerPoint Presentation</vt:lpstr>
      <vt:lpstr>PowerPoint Presentation</vt:lpstr>
      <vt:lpstr>PowerPoint Presentation</vt:lpstr>
      <vt:lpstr>PowerPoint Presentation</vt:lpstr>
      <vt:lpstr>MySQL Installation Setup(MySQL.pptx)</vt:lpstr>
      <vt:lpstr>Data Model and Object Model</vt:lpstr>
      <vt:lpstr>PowerPoint Presentation</vt:lpstr>
      <vt:lpstr>Benefits of Spring Data Support</vt:lpstr>
      <vt:lpstr>PowerPoint Presentation</vt:lpstr>
      <vt:lpstr>PowerPoint Presentation</vt:lpstr>
      <vt:lpstr>Persistence Layer Structure – Part1</vt:lpstr>
      <vt:lpstr>PowerPoint Presentation</vt:lpstr>
      <vt:lpstr>Persistence Layer Structure – Part2</vt:lpstr>
      <vt:lpstr>PowerPoint Presentation</vt:lpstr>
      <vt:lpstr>JDBC Template</vt:lpstr>
      <vt:lpstr>PowerPoint Presentation</vt:lpstr>
      <vt:lpstr>PowerPoint Presentation</vt:lpstr>
      <vt:lpstr>Creating a Data Source</vt:lpstr>
      <vt:lpstr>PowerPoint Presentation</vt:lpstr>
      <vt:lpstr>PowerPoint Presentation</vt:lpstr>
      <vt:lpstr>PowerPoint Presentation</vt:lpstr>
      <vt:lpstr>JDBC Template Introduction</vt:lpstr>
      <vt:lpstr>PowerPoint Presentation</vt:lpstr>
      <vt:lpstr>PowerPoint Presentation</vt:lpstr>
      <vt:lpstr>Row Mapper Part - 1</vt:lpstr>
      <vt:lpstr>Row Mapper Part – 1(continued..)</vt:lpstr>
      <vt:lpstr>PowerPoint Presentation</vt:lpstr>
      <vt:lpstr>Row Mapper Part - 2</vt:lpstr>
      <vt:lpstr>PowerPoint Presentation</vt:lpstr>
      <vt:lpstr>Result Set Extractor</vt:lpstr>
      <vt:lpstr>PowerPoint Presentation</vt:lpstr>
      <vt:lpstr>PowerPoint Presentation</vt:lpstr>
      <vt:lpstr>Inserts with JDBC Templates</vt:lpstr>
      <vt:lpstr>PowerPoint Presentation</vt:lpstr>
      <vt:lpstr>JDBC Templates Update and Delete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Data</dc:title>
  <dc:creator>Raghava, Dudi Venkata - Dell Team</dc:creator>
  <cp:keywords>Internal Use</cp:keywords>
  <cp:lastModifiedBy>Raghava, Dudi Venkata - Dell Team</cp:lastModifiedBy>
  <cp:revision>155</cp:revision>
  <dcterms:created xsi:type="dcterms:W3CDTF">2016-08-25T07:06:10Z</dcterms:created>
  <dcterms:modified xsi:type="dcterms:W3CDTF">2016-12-02T13:23:57Z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d31f3357-654c-480e-919d-65c9104f480c</vt:lpwstr>
  </property>
  <property fmtid="{D5CDD505-2E9C-101B-9397-08002B2CF9AE}" pid="3" name="DocumentMarkings">
    <vt:lpwstr>&lt;SPAN style="FONT-FAMILY: museo sans for dell; COLOR: rgb(170,170,170); FONT-SIZE: 8.5pt"&gt; &lt;P align=left&gt;Dell - Internal Use - Confidential  &lt;/P&gt;&lt;/SPAN&gt;;&lt;SPAN style="FONT-FAMILY: museo sans for dell; COLOR: rgb(170,170,170); FONT-SIZE: 8.5pt"&gt; &lt;P align=le</vt:lpwstr>
  </property>
  <property fmtid="{D5CDD505-2E9C-101B-9397-08002B2CF9AE}" pid="4" name="titusconfig">
    <vt:lpwstr>0.6CorpGlobal</vt:lpwstr>
  </property>
  <property fmtid="{D5CDD505-2E9C-101B-9397-08002B2CF9AE}" pid="5" name="Document Editor">
    <vt:lpwstr>Dudi_Venkata_Raghava</vt:lpwstr>
  </property>
  <property fmtid="{D5CDD505-2E9C-101B-9397-08002B2CF9AE}" pid="6" name="DellClassification">
    <vt:lpwstr>Internal Use</vt:lpwstr>
  </property>
  <property fmtid="{D5CDD505-2E9C-101B-9397-08002B2CF9AE}" pid="7" name="DellSublabels">
    <vt:lpwstr/>
  </property>
  <property fmtid="{D5CDD505-2E9C-101B-9397-08002B2CF9AE}" pid="8" name="DellVisualMarkingsPPT">
    <vt:lpwstr>Classification Footer</vt:lpwstr>
  </property>
  <property fmtid="{D5CDD505-2E9C-101B-9397-08002B2CF9AE}" pid="9" name="Classification">
    <vt:lpwstr>Internal Use</vt:lpwstr>
  </property>
  <property fmtid="{D5CDD505-2E9C-101B-9397-08002B2CF9AE}" pid="10" name="Sublabels">
    <vt:lpwstr/>
  </property>
  <property fmtid="{D5CDD505-2E9C-101B-9397-08002B2CF9AE}" pid="11" name="VisualMarkingsPPT">
    <vt:lpwstr>Classification Footer</vt:lpwstr>
  </property>
</Properties>
</file>